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283" r:id="rId9"/>
    <p:sldId id="28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1" r:id="rId21"/>
    <p:sldId id="284" r:id="rId22"/>
    <p:sldId id="282" r:id="rId23"/>
    <p:sldId id="291" r:id="rId24"/>
    <p:sldId id="286" r:id="rId25"/>
    <p:sldId id="297" r:id="rId26"/>
    <p:sldId id="298" r:id="rId27"/>
    <p:sldId id="299" r:id="rId28"/>
    <p:sldId id="300" r:id="rId29"/>
    <p:sldId id="301" r:id="rId30"/>
    <p:sldId id="305" r:id="rId31"/>
    <p:sldId id="307" r:id="rId32"/>
    <p:sldId id="323" r:id="rId33"/>
    <p:sldId id="324" r:id="rId34"/>
    <p:sldId id="302" r:id="rId35"/>
    <p:sldId id="303" r:id="rId36"/>
    <p:sldId id="304" r:id="rId37"/>
    <p:sldId id="306" r:id="rId38"/>
    <p:sldId id="308" r:id="rId39"/>
    <p:sldId id="309" r:id="rId40"/>
    <p:sldId id="310" r:id="rId41"/>
    <p:sldId id="311" r:id="rId42"/>
    <p:sldId id="312" r:id="rId43"/>
    <p:sldId id="313" r:id="rId44"/>
    <p:sldId id="314" r:id="rId45"/>
  </p:sldIdLst>
  <p:sldSz cx="18288000" cy="10287000"/>
  <p:notesSz cx="6858000" cy="9144000"/>
  <p:embeddedFontLst>
    <p:embeddedFont>
      <p:font typeface="Abril Fatface" panose="020B060402020202020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Glacial Indifference" panose="020B0604020202020204" charset="0"/>
      <p:regular r:id="rId51"/>
    </p:embeddedFont>
    <p:embeddedFont>
      <p:font typeface="Glacial Indifference Bold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71E1E2B-7B70-4BD6-BFD0-418346C6C2E9}"/>
              </a:ext>
            </a:extLst>
          </p:cNvPr>
          <p:cNvSpPr txBox="1">
            <a:spLocks/>
          </p:cNvSpPr>
          <p:nvPr/>
        </p:nvSpPr>
        <p:spPr>
          <a:xfrm>
            <a:off x="3314700" y="2498697"/>
            <a:ext cx="11658600" cy="528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7</a:t>
            </a:r>
            <a:r>
              <a:rPr lang="en-US" sz="6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 Night</a:t>
            </a:r>
            <a:b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24, 2024</a:t>
            </a:r>
            <a:b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Cain!</a:t>
            </a:r>
          </a:p>
        </p:txBody>
      </p:sp>
    </p:spTree>
    <p:extLst>
      <p:ext uri="{BB962C8B-B14F-4D97-AF65-F5344CB8AC3E}">
        <p14:creationId xmlns:p14="http://schemas.microsoft.com/office/powerpoint/2010/main" val="300224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10687" y="2871430"/>
            <a:ext cx="7927358" cy="475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6"/>
              </a:lnSpc>
            </a:pPr>
            <a:r>
              <a:rPr lang="en-US" sz="12114">
                <a:solidFill>
                  <a:srgbClr val="010A4F"/>
                </a:solidFill>
                <a:latin typeface="Abril Fatface"/>
              </a:rPr>
              <a:t>Required Core Courses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93000" y="1438137"/>
            <a:ext cx="7299553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15"/>
              </a:lnSpc>
              <a:spcBef>
                <a:spcPct val="0"/>
              </a:spcBef>
            </a:pPr>
            <a:r>
              <a:rPr lang="en-US" sz="2512" u="sng" dirty="0">
                <a:solidFill>
                  <a:srgbClr val="010A4F"/>
                </a:solidFill>
                <a:latin typeface="Glacial Indifference Bold"/>
              </a:rPr>
              <a:t>English 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English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Honors English (agreement required) 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SAGE English (must qualify)</a:t>
            </a:r>
          </a:p>
          <a:p>
            <a:pPr>
              <a:lnSpc>
                <a:spcPts val="3015"/>
              </a:lnSpc>
              <a:spcBef>
                <a:spcPct val="0"/>
              </a:spcBef>
            </a:pPr>
            <a:r>
              <a:rPr lang="en-US" sz="2512" u="sng" dirty="0">
                <a:solidFill>
                  <a:srgbClr val="010A4F"/>
                </a:solidFill>
                <a:latin typeface="Glacial Indifference Bold"/>
              </a:rPr>
              <a:t>Math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Math 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Honors Math 7 (Compacted) (agreement required) </a:t>
            </a:r>
          </a:p>
          <a:p>
            <a:pPr marL="1084904" lvl="2" indent="-361635">
              <a:lnSpc>
                <a:spcPts val="3015"/>
              </a:lnSpc>
              <a:buFont typeface="Arial"/>
              <a:buChar char="⚬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Should be in Honors 6th Grade Math</a:t>
            </a:r>
          </a:p>
          <a:p>
            <a:pPr marL="1084904" lvl="2" indent="-361635">
              <a:lnSpc>
                <a:spcPts val="3015"/>
              </a:lnSpc>
              <a:buFont typeface="Arial"/>
              <a:buChar char="⚬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Must take Honors Science</a:t>
            </a:r>
          </a:p>
          <a:p>
            <a:pPr>
              <a:lnSpc>
                <a:spcPts val="3015"/>
              </a:lnSpc>
              <a:spcBef>
                <a:spcPct val="0"/>
              </a:spcBef>
            </a:pPr>
            <a:r>
              <a:rPr lang="en-US" sz="2512" u="sng" dirty="0">
                <a:solidFill>
                  <a:srgbClr val="010A4F"/>
                </a:solidFill>
                <a:latin typeface="Glacial Indifference Bold"/>
              </a:rPr>
              <a:t>Science 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Science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Honors Science (Compacted) (agreement required)</a:t>
            </a:r>
          </a:p>
          <a:p>
            <a:pPr marL="1084904" lvl="2" indent="-361635">
              <a:lnSpc>
                <a:spcPts val="3015"/>
              </a:lnSpc>
              <a:buFont typeface="Arial"/>
              <a:buChar char="⚬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 Must take Honors Math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SAGE Science (must qualify)</a:t>
            </a:r>
          </a:p>
          <a:p>
            <a:pPr>
              <a:lnSpc>
                <a:spcPts val="3015"/>
              </a:lnSpc>
              <a:spcBef>
                <a:spcPct val="0"/>
              </a:spcBef>
            </a:pPr>
            <a:endParaRPr lang="en-US" sz="2512" dirty="0">
              <a:solidFill>
                <a:srgbClr val="010A4F"/>
              </a:solidFill>
              <a:latin typeface="Glacial Indifference"/>
            </a:endParaRPr>
          </a:p>
          <a:p>
            <a:pPr>
              <a:lnSpc>
                <a:spcPts val="3015"/>
              </a:lnSpc>
              <a:spcBef>
                <a:spcPct val="0"/>
              </a:spcBef>
            </a:pPr>
            <a:r>
              <a:rPr lang="en-US" sz="2512" u="sng" dirty="0">
                <a:solidFill>
                  <a:srgbClr val="010A4F"/>
                </a:solidFill>
                <a:latin typeface="Glacial Indifference Bold"/>
              </a:rPr>
              <a:t>Texas History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Texas History </a:t>
            </a:r>
          </a:p>
          <a:p>
            <a:pPr marL="542452" lvl="1" indent="-271226">
              <a:lnSpc>
                <a:spcPts val="3015"/>
              </a:lnSpc>
              <a:buFont typeface="Arial"/>
              <a:buChar char="•"/>
            </a:pPr>
            <a:r>
              <a:rPr lang="en-US" sz="2512" dirty="0">
                <a:solidFill>
                  <a:srgbClr val="010A4F"/>
                </a:solidFill>
                <a:latin typeface="Glacial Indifference"/>
              </a:rPr>
              <a:t>Honors Texas History (agreement required)</a:t>
            </a:r>
          </a:p>
          <a:p>
            <a:pPr>
              <a:lnSpc>
                <a:spcPts val="3015"/>
              </a:lnSpc>
              <a:spcBef>
                <a:spcPct val="0"/>
              </a:spcBef>
            </a:pPr>
            <a:endParaRPr lang="en-US" sz="2512" dirty="0">
              <a:solidFill>
                <a:srgbClr val="010A4F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10800000">
            <a:off x="9703073" y="6917361"/>
            <a:ext cx="7088534" cy="1311174"/>
          </a:xfrm>
          <a:custGeom>
            <a:avLst/>
            <a:gdLst/>
            <a:ahLst/>
            <a:cxnLst/>
            <a:rect l="l" t="t" r="r" b="b"/>
            <a:pathLst>
              <a:path w="7088534" h="1311174">
                <a:moveTo>
                  <a:pt x="0" y="0"/>
                </a:moveTo>
                <a:lnTo>
                  <a:pt x="7088533" y="0"/>
                </a:lnTo>
                <a:lnTo>
                  <a:pt x="7088533" y="1311174"/>
                </a:lnTo>
                <a:lnTo>
                  <a:pt x="0" y="1311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216642" y="4168675"/>
            <a:ext cx="7927358" cy="24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5"/>
              </a:lnSpc>
            </a:pPr>
            <a:r>
              <a:rPr lang="en-US" sz="12114">
                <a:solidFill>
                  <a:srgbClr val="010A4F"/>
                </a:solidFill>
                <a:latin typeface="Abril Fatface"/>
              </a:rPr>
              <a:t>Honors Courses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57139" y="2114330"/>
            <a:ext cx="6180400" cy="703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6"/>
              </a:lnSpc>
            </a:pPr>
            <a:endParaRPr dirty="0"/>
          </a:p>
          <a:p>
            <a:pPr marL="657888" lvl="1" indent="-328944">
              <a:lnSpc>
                <a:spcPts val="3656"/>
              </a:lnSpc>
              <a:buFont typeface="Arial"/>
              <a:buChar char="•"/>
            </a:pPr>
            <a:r>
              <a:rPr lang="en-US" sz="3047" dirty="0">
                <a:solidFill>
                  <a:srgbClr val="000000"/>
                </a:solidFill>
                <a:latin typeface="Glacial Indifference"/>
              </a:rPr>
              <a:t>Students and parents MUST sign required agreement on the back of the student choice form before being placed into a Honors class</a:t>
            </a:r>
          </a:p>
          <a:p>
            <a:pPr algn="ctr">
              <a:lnSpc>
                <a:spcPts val="3656"/>
              </a:lnSpc>
            </a:pPr>
            <a:endParaRPr lang="en-US" sz="3047" dirty="0">
              <a:solidFill>
                <a:srgbClr val="000000"/>
              </a:solidFill>
              <a:latin typeface="Glacial Indifference"/>
            </a:endParaRPr>
          </a:p>
          <a:p>
            <a:pPr marL="657888" lvl="1" indent="-328944">
              <a:lnSpc>
                <a:spcPts val="3656"/>
              </a:lnSpc>
              <a:buFont typeface="Arial"/>
              <a:buChar char="•"/>
            </a:pPr>
            <a:r>
              <a:rPr lang="en-US" sz="3047" dirty="0">
                <a:solidFill>
                  <a:srgbClr val="000000"/>
                </a:solidFill>
                <a:latin typeface="Glacial Indifference"/>
              </a:rPr>
              <a:t>You are making a year-long commitment to being in Honors</a:t>
            </a:r>
          </a:p>
          <a:p>
            <a:pPr algn="ctr">
              <a:lnSpc>
                <a:spcPts val="3656"/>
              </a:lnSpc>
            </a:pPr>
            <a:r>
              <a:rPr lang="en-US" sz="3047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algn="ctr">
              <a:lnSpc>
                <a:spcPts val="3536"/>
              </a:lnSpc>
            </a:pPr>
            <a:r>
              <a:rPr lang="en-US" sz="2947" u="sng" dirty="0">
                <a:solidFill>
                  <a:srgbClr val="000000"/>
                </a:solidFill>
                <a:latin typeface="Glacial Indifference Bold"/>
              </a:rPr>
              <a:t>If you do not have the Honors Agreement signed then you will not be able to sign up for the Honors class.</a:t>
            </a:r>
          </a:p>
          <a:p>
            <a:pPr algn="ctr">
              <a:lnSpc>
                <a:spcPts val="2696"/>
              </a:lnSpc>
            </a:pPr>
            <a:endParaRPr lang="en-US" sz="2947" u="sng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2696"/>
              </a:lnSpc>
            </a:pPr>
            <a:endParaRPr lang="en-US" sz="2947" u="sng" dirty="0">
              <a:solidFill>
                <a:srgbClr val="000000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16642" y="1825067"/>
            <a:ext cx="7927358" cy="475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6"/>
              </a:lnSpc>
            </a:pPr>
            <a:r>
              <a:rPr lang="en-US" sz="12114">
                <a:solidFill>
                  <a:srgbClr val="010A4F"/>
                </a:solidFill>
                <a:latin typeface="Abril Fatface"/>
              </a:rPr>
              <a:t>Physical Education Credit</a:t>
            </a:r>
          </a:p>
        </p:txBody>
      </p:sp>
      <p:sp>
        <p:nvSpPr>
          <p:cNvPr id="7" name="Freeform 7"/>
          <p:cNvSpPr/>
          <p:nvPr/>
        </p:nvSpPr>
        <p:spPr>
          <a:xfrm rot="-10800000">
            <a:off x="9715552" y="7947126"/>
            <a:ext cx="7088534" cy="1311174"/>
          </a:xfrm>
          <a:custGeom>
            <a:avLst/>
            <a:gdLst/>
            <a:ahLst/>
            <a:cxnLst/>
            <a:rect l="l" t="t" r="r" b="b"/>
            <a:pathLst>
              <a:path w="7088534" h="1311174">
                <a:moveTo>
                  <a:pt x="0" y="0"/>
                </a:moveTo>
                <a:lnTo>
                  <a:pt x="7088533" y="0"/>
                </a:lnTo>
                <a:lnTo>
                  <a:pt x="7088533" y="1311174"/>
                </a:lnTo>
                <a:lnTo>
                  <a:pt x="0" y="1311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427766" y="1019175"/>
            <a:ext cx="7376320" cy="84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1989" lvl="1" indent="-335994">
              <a:lnSpc>
                <a:spcPts val="3735"/>
              </a:lnSpc>
              <a:buFont typeface="Arial"/>
              <a:buChar char="•"/>
            </a:pPr>
            <a:r>
              <a:rPr lang="en-US" sz="3112">
                <a:solidFill>
                  <a:srgbClr val="010A4F"/>
                </a:solidFill>
                <a:latin typeface="Glacial Indifference Bold"/>
              </a:rPr>
              <a:t>Boys Athletics </a:t>
            </a:r>
            <a:r>
              <a:rPr lang="en-US" sz="3112">
                <a:solidFill>
                  <a:srgbClr val="010A4F"/>
                </a:solidFill>
                <a:latin typeface="Glacial Indifference"/>
              </a:rPr>
              <a:t>Football only</a:t>
            </a:r>
          </a:p>
          <a:p>
            <a:pPr>
              <a:lnSpc>
                <a:spcPts val="3735"/>
              </a:lnSpc>
            </a:pPr>
            <a:endParaRPr lang="en-US" sz="3112">
              <a:solidFill>
                <a:srgbClr val="010A4F"/>
              </a:solidFill>
              <a:latin typeface="Glacial Indifference"/>
            </a:endParaRPr>
          </a:p>
          <a:p>
            <a:pPr marL="671989" lvl="1" indent="-335994">
              <a:lnSpc>
                <a:spcPts val="3735"/>
              </a:lnSpc>
              <a:buFont typeface="Arial"/>
              <a:buChar char="•"/>
            </a:pPr>
            <a:r>
              <a:rPr lang="en-US" sz="3112">
                <a:solidFill>
                  <a:srgbClr val="010A4F"/>
                </a:solidFill>
                <a:latin typeface="Glacial Indifference Bold"/>
              </a:rPr>
              <a:t>Girls Athletics  </a:t>
            </a:r>
            <a:r>
              <a:rPr lang="en-US" sz="3112">
                <a:solidFill>
                  <a:srgbClr val="010A4F"/>
                </a:solidFill>
                <a:latin typeface="Glacial Indifference"/>
              </a:rPr>
              <a:t>Volleyball and Basketball only</a:t>
            </a:r>
          </a:p>
          <a:p>
            <a:pPr>
              <a:lnSpc>
                <a:spcPts val="3735"/>
              </a:lnSpc>
            </a:pPr>
            <a:endParaRPr lang="en-US" sz="3112">
              <a:solidFill>
                <a:srgbClr val="010A4F"/>
              </a:solidFill>
              <a:latin typeface="Glacial Indifference"/>
            </a:endParaRPr>
          </a:p>
          <a:p>
            <a:pPr marL="671989" lvl="1" indent="-335994">
              <a:lnSpc>
                <a:spcPts val="3735"/>
              </a:lnSpc>
              <a:buFont typeface="Arial"/>
              <a:buChar char="•"/>
            </a:pPr>
            <a:r>
              <a:rPr lang="en-US" sz="3112">
                <a:solidFill>
                  <a:srgbClr val="010A4F"/>
                </a:solidFill>
                <a:latin typeface="Glacial Indifference Bold"/>
              </a:rPr>
              <a:t>Drill Team </a:t>
            </a:r>
            <a:r>
              <a:rPr lang="en-US" sz="3112">
                <a:solidFill>
                  <a:srgbClr val="010A4F"/>
                </a:solidFill>
                <a:latin typeface="Glacial Indifference"/>
              </a:rPr>
              <a:t> Try Out Required</a:t>
            </a:r>
          </a:p>
          <a:p>
            <a:pPr>
              <a:lnSpc>
                <a:spcPts val="3735"/>
              </a:lnSpc>
            </a:pPr>
            <a:endParaRPr lang="en-US" sz="3112">
              <a:solidFill>
                <a:srgbClr val="010A4F"/>
              </a:solidFill>
              <a:latin typeface="Glacial Indifference"/>
            </a:endParaRPr>
          </a:p>
          <a:p>
            <a:pPr marL="671989" lvl="1" indent="-335994">
              <a:lnSpc>
                <a:spcPts val="3735"/>
              </a:lnSpc>
              <a:buFont typeface="Arial"/>
              <a:buChar char="•"/>
            </a:pPr>
            <a:r>
              <a:rPr lang="en-US" sz="3112">
                <a:solidFill>
                  <a:srgbClr val="010A4F"/>
                </a:solidFill>
                <a:latin typeface="Glacial Indifference Bold"/>
              </a:rPr>
              <a:t>Cheer Team  </a:t>
            </a:r>
            <a:r>
              <a:rPr lang="en-US" sz="3112">
                <a:solidFill>
                  <a:srgbClr val="010A4F"/>
                </a:solidFill>
                <a:latin typeface="Glacial Indifference"/>
              </a:rPr>
              <a:t> Try Out Required</a:t>
            </a:r>
          </a:p>
          <a:p>
            <a:pPr>
              <a:lnSpc>
                <a:spcPts val="3735"/>
              </a:lnSpc>
            </a:pPr>
            <a:endParaRPr lang="en-US" sz="3112">
              <a:solidFill>
                <a:srgbClr val="010A4F"/>
              </a:solidFill>
              <a:latin typeface="Glacial Indifference"/>
            </a:endParaRPr>
          </a:p>
          <a:p>
            <a:pPr marL="671989" lvl="1" indent="-335994">
              <a:lnSpc>
                <a:spcPts val="3735"/>
              </a:lnSpc>
              <a:buFont typeface="Arial"/>
              <a:buChar char="•"/>
            </a:pPr>
            <a:r>
              <a:rPr lang="en-US" sz="3112">
                <a:solidFill>
                  <a:srgbClr val="010A4F"/>
                </a:solidFill>
                <a:latin typeface="Glacial Indifference Bold"/>
              </a:rPr>
              <a:t>Boys Gymnastics   </a:t>
            </a:r>
            <a:r>
              <a:rPr lang="en-US" sz="3112">
                <a:solidFill>
                  <a:srgbClr val="010A4F"/>
                </a:solidFill>
                <a:latin typeface="Glacial Indifference"/>
              </a:rPr>
              <a:t>Try Out Required</a:t>
            </a:r>
          </a:p>
          <a:p>
            <a:pPr>
              <a:lnSpc>
                <a:spcPts val="3735"/>
              </a:lnSpc>
            </a:pPr>
            <a:endParaRPr lang="en-US" sz="3112">
              <a:solidFill>
                <a:srgbClr val="010A4F"/>
              </a:solidFill>
              <a:latin typeface="Glacial Indifference"/>
            </a:endParaRPr>
          </a:p>
          <a:p>
            <a:pPr marL="671989" lvl="1" indent="-335994">
              <a:lnSpc>
                <a:spcPts val="3735"/>
              </a:lnSpc>
              <a:buFont typeface="Arial"/>
              <a:buChar char="•"/>
            </a:pPr>
            <a:r>
              <a:rPr lang="en-US" sz="3112">
                <a:solidFill>
                  <a:srgbClr val="010A4F"/>
                </a:solidFill>
                <a:latin typeface="Glacial Indifference Bold"/>
              </a:rPr>
              <a:t>Girls Gymnastics  </a:t>
            </a:r>
            <a:r>
              <a:rPr lang="en-US" sz="3112">
                <a:solidFill>
                  <a:srgbClr val="010A4F"/>
                </a:solidFill>
                <a:latin typeface="Glacial Indifference"/>
              </a:rPr>
              <a:t>Try Out Required</a:t>
            </a:r>
          </a:p>
          <a:p>
            <a:pPr>
              <a:lnSpc>
                <a:spcPts val="3735"/>
              </a:lnSpc>
            </a:pPr>
            <a:endParaRPr lang="en-US" sz="3112">
              <a:solidFill>
                <a:srgbClr val="010A4F"/>
              </a:solidFill>
              <a:latin typeface="Glacial Indifference"/>
            </a:endParaRPr>
          </a:p>
          <a:p>
            <a:pPr marL="671989" lvl="1" indent="-335994">
              <a:lnSpc>
                <a:spcPts val="3735"/>
              </a:lnSpc>
              <a:buFont typeface="Arial"/>
              <a:buChar char="•"/>
            </a:pPr>
            <a:r>
              <a:rPr lang="en-US" sz="3112">
                <a:solidFill>
                  <a:srgbClr val="010A4F"/>
                </a:solidFill>
                <a:latin typeface="Glacial Indifference Bold"/>
              </a:rPr>
              <a:t>PE I </a:t>
            </a:r>
          </a:p>
          <a:p>
            <a:pPr>
              <a:lnSpc>
                <a:spcPts val="3735"/>
              </a:lnSpc>
            </a:pPr>
            <a:endParaRPr lang="en-US" sz="3112">
              <a:solidFill>
                <a:srgbClr val="010A4F"/>
              </a:solidFill>
              <a:latin typeface="Glacial Indifference Bold"/>
            </a:endParaRPr>
          </a:p>
          <a:p>
            <a:pPr algn="ctr">
              <a:lnSpc>
                <a:spcPts val="3735"/>
              </a:lnSpc>
            </a:pPr>
            <a:r>
              <a:rPr lang="en-US" sz="3112">
                <a:solidFill>
                  <a:srgbClr val="010A4F"/>
                </a:solidFill>
                <a:latin typeface="Glacial Indifference Bold"/>
              </a:rPr>
              <a:t>All classes (other than PE) require a physical each year!</a:t>
            </a:r>
          </a:p>
          <a:p>
            <a:pPr>
              <a:lnSpc>
                <a:spcPts val="5042"/>
              </a:lnSpc>
            </a:pPr>
            <a:endParaRPr lang="en-US" sz="3112">
              <a:solidFill>
                <a:srgbClr val="010A4F"/>
              </a:solidFill>
              <a:latin typeface="Glacial Indifferen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36217" y="7239864"/>
            <a:ext cx="5088208" cy="728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18"/>
              </a:lnSpc>
            </a:pPr>
            <a:r>
              <a:rPr lang="en-US" sz="5418" spc="54">
                <a:solidFill>
                  <a:srgbClr val="010A4F"/>
                </a:solidFill>
                <a:latin typeface="Glacial Indifference"/>
              </a:rPr>
              <a:t>Required Class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2466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10800000">
            <a:off x="9731715" y="7573439"/>
            <a:ext cx="7088534" cy="1311174"/>
          </a:xfrm>
          <a:custGeom>
            <a:avLst/>
            <a:gdLst/>
            <a:ahLst/>
            <a:cxnLst/>
            <a:rect l="l" t="t" r="r" b="b"/>
            <a:pathLst>
              <a:path w="7088534" h="1311174">
                <a:moveTo>
                  <a:pt x="0" y="0"/>
                </a:moveTo>
                <a:lnTo>
                  <a:pt x="7088533" y="0"/>
                </a:lnTo>
                <a:lnTo>
                  <a:pt x="7088533" y="1311174"/>
                </a:lnTo>
                <a:lnTo>
                  <a:pt x="0" y="1311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216642" y="4168675"/>
            <a:ext cx="7927358" cy="24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5"/>
              </a:lnSpc>
            </a:pPr>
            <a:r>
              <a:rPr lang="en-US" sz="12114">
                <a:solidFill>
                  <a:srgbClr val="010A4F"/>
                </a:solidFill>
                <a:latin typeface="Abril Fatface"/>
              </a:rPr>
              <a:t>Boys Athletics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13516" y="1157288"/>
            <a:ext cx="7354846" cy="797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1"/>
              </a:lnSpc>
            </a:pPr>
            <a:endParaRPr/>
          </a:p>
          <a:p>
            <a:pPr marL="620548" lvl="1" indent="-310274">
              <a:lnSpc>
                <a:spcPts val="3449"/>
              </a:lnSpc>
              <a:buFont typeface="Arial"/>
              <a:buChar char="•"/>
            </a:pPr>
            <a:r>
              <a:rPr lang="en-US" sz="2874">
                <a:solidFill>
                  <a:srgbClr val="000000"/>
                </a:solidFill>
                <a:latin typeface="Glacial Indifference"/>
              </a:rPr>
              <a:t>To start in Athletics, you MUST PLAY </a:t>
            </a:r>
            <a:r>
              <a:rPr lang="en-US" sz="2874">
                <a:solidFill>
                  <a:srgbClr val="000000"/>
                </a:solidFill>
                <a:latin typeface="Glacial Indifference Bold"/>
              </a:rPr>
              <a:t>Football.</a:t>
            </a:r>
          </a:p>
          <a:p>
            <a:pPr>
              <a:lnSpc>
                <a:spcPts val="3449"/>
              </a:lnSpc>
            </a:pPr>
            <a:endParaRPr lang="en-US" sz="2874">
              <a:solidFill>
                <a:srgbClr val="000000"/>
              </a:solidFill>
              <a:latin typeface="Glacial Indifference Bold"/>
            </a:endParaRPr>
          </a:p>
          <a:p>
            <a:pPr marL="620548" lvl="1" indent="-310274">
              <a:lnSpc>
                <a:spcPts val="3449"/>
              </a:lnSpc>
              <a:buFont typeface="Arial"/>
              <a:buChar char="•"/>
            </a:pPr>
            <a:r>
              <a:rPr lang="en-US" sz="2874">
                <a:solidFill>
                  <a:srgbClr val="000000"/>
                </a:solidFill>
                <a:latin typeface="Glacial Indifference"/>
              </a:rPr>
              <a:t>Students who do not want to participate in Football will have an opportunity to try-out for </a:t>
            </a:r>
            <a:r>
              <a:rPr lang="en-US" sz="2874">
                <a:solidFill>
                  <a:srgbClr val="000000"/>
                </a:solidFill>
                <a:latin typeface="Glacial Indifference Bold"/>
              </a:rPr>
              <a:t>Basketball</a:t>
            </a:r>
            <a:r>
              <a:rPr lang="en-US" sz="2874">
                <a:solidFill>
                  <a:srgbClr val="000000"/>
                </a:solidFill>
                <a:latin typeface="Glacial Indifference"/>
              </a:rPr>
              <a:t> when the Football season is over (schedules will be changed into athletics during the year).</a:t>
            </a:r>
          </a:p>
          <a:p>
            <a:pPr>
              <a:lnSpc>
                <a:spcPts val="3449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 marL="620548" lvl="1" indent="-310274">
              <a:lnSpc>
                <a:spcPts val="3449"/>
              </a:lnSpc>
              <a:buFont typeface="Arial"/>
              <a:buChar char="•"/>
            </a:pPr>
            <a:r>
              <a:rPr lang="en-US" sz="2874">
                <a:solidFill>
                  <a:srgbClr val="000000"/>
                </a:solidFill>
                <a:latin typeface="Glacial Indifference"/>
              </a:rPr>
              <a:t>Tennis, Track, Cross Country, Wrestling and Soccer are before or after school - students DO NOT go into Athletics for these sports.</a:t>
            </a:r>
          </a:p>
          <a:p>
            <a:pPr>
              <a:lnSpc>
                <a:spcPts val="3923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351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09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09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95050" y="7895651"/>
            <a:ext cx="5761863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en-US" sz="2447">
                <a:solidFill>
                  <a:srgbClr val="000000"/>
                </a:solidFill>
                <a:latin typeface="Glacial Indifference Bold"/>
              </a:rPr>
              <a:t>Boys Athletics Director </a:t>
            </a:r>
          </a:p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en-US" sz="2447">
                <a:solidFill>
                  <a:srgbClr val="000000"/>
                </a:solidFill>
                <a:latin typeface="Glacial Indifference Bold"/>
              </a:rPr>
              <a:t>rickey.vanderburg@rockwallisd.org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10800000">
            <a:off x="10551064" y="7620437"/>
            <a:ext cx="5763633" cy="1066105"/>
          </a:xfrm>
          <a:custGeom>
            <a:avLst/>
            <a:gdLst/>
            <a:ahLst/>
            <a:cxnLst/>
            <a:rect l="l" t="t" r="r" b="b"/>
            <a:pathLst>
              <a:path w="5763633" h="1066105">
                <a:moveTo>
                  <a:pt x="0" y="0"/>
                </a:moveTo>
                <a:lnTo>
                  <a:pt x="5763632" y="0"/>
                </a:lnTo>
                <a:lnTo>
                  <a:pt x="5763632" y="1066106"/>
                </a:lnTo>
                <a:lnTo>
                  <a:pt x="0" y="1066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216642" y="4168675"/>
            <a:ext cx="7927358" cy="24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5"/>
              </a:lnSpc>
            </a:pPr>
            <a:r>
              <a:rPr lang="en-US" sz="12114">
                <a:solidFill>
                  <a:srgbClr val="010A4F"/>
                </a:solidFill>
                <a:latin typeface="Abril Fatface"/>
              </a:rPr>
              <a:t>Girls Athletics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13516" y="1019175"/>
            <a:ext cx="7175968" cy="904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endParaRPr/>
          </a:p>
          <a:p>
            <a:pPr marL="635114" lvl="1" indent="-317557">
              <a:lnSpc>
                <a:spcPts val="3530"/>
              </a:lnSpc>
              <a:buFont typeface="Arial"/>
              <a:buChar char="•"/>
            </a:pPr>
            <a:r>
              <a:rPr lang="en-US" sz="2941">
                <a:solidFill>
                  <a:srgbClr val="000000"/>
                </a:solidFill>
                <a:latin typeface="Glacial Indifference"/>
              </a:rPr>
              <a:t>Girls Athletics is for girls wanting to tryout for </a:t>
            </a:r>
            <a:r>
              <a:rPr lang="en-US" sz="2941">
                <a:solidFill>
                  <a:srgbClr val="000000"/>
                </a:solidFill>
                <a:latin typeface="Glacial Indifference Bold"/>
              </a:rPr>
              <a:t>Volleyball or Basketball Only.</a:t>
            </a:r>
          </a:p>
          <a:p>
            <a:pPr>
              <a:lnSpc>
                <a:spcPts val="3530"/>
              </a:lnSpc>
            </a:pPr>
            <a:endParaRPr lang="en-US" sz="2941">
              <a:solidFill>
                <a:srgbClr val="000000"/>
              </a:solidFill>
              <a:latin typeface="Glacial Indifference Bold"/>
            </a:endParaRPr>
          </a:p>
          <a:p>
            <a:pPr marL="1270227" lvl="2" indent="-423409">
              <a:lnSpc>
                <a:spcPts val="3530"/>
              </a:lnSpc>
              <a:buFont typeface="Arial"/>
              <a:buChar char="⚬"/>
            </a:pPr>
            <a:r>
              <a:rPr lang="en-US" sz="2941">
                <a:solidFill>
                  <a:srgbClr val="000000"/>
                </a:solidFill>
                <a:latin typeface="Glacial Indifference"/>
              </a:rPr>
              <a:t>Volleyball Season is first</a:t>
            </a:r>
          </a:p>
          <a:p>
            <a:pPr marL="1270227" lvl="2" indent="-423409">
              <a:lnSpc>
                <a:spcPts val="3530"/>
              </a:lnSpc>
              <a:buFont typeface="Arial"/>
              <a:buChar char="⚬"/>
            </a:pPr>
            <a:r>
              <a:rPr lang="en-US" sz="2941">
                <a:solidFill>
                  <a:srgbClr val="000000"/>
                </a:solidFill>
                <a:latin typeface="Glacial Indifference"/>
              </a:rPr>
              <a:t>Offseason occurs when you are not playing the sport currently in season</a:t>
            </a:r>
          </a:p>
          <a:p>
            <a:pPr>
              <a:lnSpc>
                <a:spcPts val="3530"/>
              </a:lnSpc>
            </a:pPr>
            <a:endParaRPr lang="en-US" sz="2941">
              <a:solidFill>
                <a:srgbClr val="000000"/>
              </a:solidFill>
              <a:latin typeface="Glacial Indifference"/>
            </a:endParaRPr>
          </a:p>
          <a:p>
            <a:pPr marL="635114" lvl="1" indent="-317557">
              <a:lnSpc>
                <a:spcPts val="3530"/>
              </a:lnSpc>
              <a:buFont typeface="Arial"/>
              <a:buChar char="•"/>
            </a:pPr>
            <a:r>
              <a:rPr lang="en-US" sz="2941">
                <a:solidFill>
                  <a:srgbClr val="000000"/>
                </a:solidFill>
                <a:latin typeface="Glacial Indifference"/>
              </a:rPr>
              <a:t>Tennis, Track, Cross Country, Wrestling, and Soccer are before or after school - Students do not need to go into Athletics for these sports.</a:t>
            </a:r>
          </a:p>
          <a:p>
            <a:pPr>
              <a:lnSpc>
                <a:spcPts val="3410"/>
              </a:lnSpc>
            </a:pPr>
            <a:endParaRPr lang="en-US" sz="2941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410"/>
              </a:lnSpc>
            </a:pPr>
            <a:endParaRPr lang="en-US" sz="2941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530"/>
              </a:lnSpc>
            </a:pPr>
            <a:r>
              <a:rPr lang="en-US" sz="2941">
                <a:solidFill>
                  <a:srgbClr val="000000"/>
                </a:solidFill>
                <a:latin typeface="Glacial Indifference Bold"/>
              </a:rPr>
              <a:t>Girls Athletics Director </a:t>
            </a:r>
          </a:p>
          <a:p>
            <a:pPr algn="ctr">
              <a:lnSpc>
                <a:spcPts val="3530"/>
              </a:lnSpc>
            </a:pPr>
            <a:r>
              <a:rPr lang="en-US" sz="2941">
                <a:solidFill>
                  <a:srgbClr val="000000"/>
                </a:solidFill>
                <a:latin typeface="Glacial Indifference Bold"/>
              </a:rPr>
              <a:t>brittney.pike@rockwallisd.org</a:t>
            </a:r>
          </a:p>
          <a:p>
            <a:pPr>
              <a:lnSpc>
                <a:spcPts val="3410"/>
              </a:lnSpc>
            </a:pPr>
            <a:endParaRPr lang="en-US" sz="2941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3410"/>
              </a:lnSpc>
            </a:pPr>
            <a:r>
              <a:rPr lang="en-US" sz="2841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algn="ctr">
              <a:lnSpc>
                <a:spcPts val="2514"/>
              </a:lnSpc>
            </a:pPr>
            <a:endParaRPr lang="en-US" sz="2841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2514"/>
              </a:lnSpc>
            </a:pPr>
            <a:endParaRPr lang="en-US" sz="2841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10800000">
            <a:off x="9713516" y="7212144"/>
            <a:ext cx="7422275" cy="1372906"/>
          </a:xfrm>
          <a:custGeom>
            <a:avLst/>
            <a:gdLst/>
            <a:ahLst/>
            <a:cxnLst/>
            <a:rect l="l" t="t" r="r" b="b"/>
            <a:pathLst>
              <a:path w="7422275" h="1372906">
                <a:moveTo>
                  <a:pt x="0" y="0"/>
                </a:moveTo>
                <a:lnTo>
                  <a:pt x="7422275" y="0"/>
                </a:lnTo>
                <a:lnTo>
                  <a:pt x="7422275" y="1372907"/>
                </a:lnTo>
                <a:lnTo>
                  <a:pt x="0" y="1372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210687" y="4168675"/>
            <a:ext cx="7927358" cy="24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5"/>
              </a:lnSpc>
            </a:pPr>
            <a:r>
              <a:rPr lang="en-US" sz="12114">
                <a:solidFill>
                  <a:srgbClr val="010A4F"/>
                </a:solidFill>
                <a:latin typeface="Abril Fatface"/>
              </a:rPr>
              <a:t>Cheer Team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13516" y="1019175"/>
            <a:ext cx="7422275" cy="901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endParaRPr dirty="0"/>
          </a:p>
          <a:p>
            <a:pPr marL="635114" lvl="1" indent="-317557">
              <a:lnSpc>
                <a:spcPts val="3530"/>
              </a:lnSpc>
              <a:buFont typeface="Arial"/>
              <a:buChar char="•"/>
            </a:pPr>
            <a:r>
              <a:rPr lang="en-US" sz="2941" dirty="0">
                <a:solidFill>
                  <a:srgbClr val="000000"/>
                </a:solidFill>
                <a:latin typeface="Glacial Indifference"/>
              </a:rPr>
              <a:t>The primary purpose of the cheer team is to learn the importance of teamwork and promote school spirit and pride.</a:t>
            </a:r>
          </a:p>
          <a:p>
            <a:pPr>
              <a:lnSpc>
                <a:spcPts val="3949"/>
              </a:lnSpc>
            </a:pPr>
            <a:endParaRPr lang="en-US" sz="2941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949"/>
              </a:lnSpc>
            </a:pPr>
            <a:endParaRPr lang="en-US" sz="2941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088"/>
              </a:lnSpc>
            </a:pPr>
            <a:r>
              <a:rPr lang="en-US" sz="2941" dirty="0">
                <a:solidFill>
                  <a:srgbClr val="000000"/>
                </a:solidFill>
                <a:latin typeface="Glacial Indifference Bold"/>
              </a:rPr>
              <a:t>Mandatory Parent Meeting - Tuesday, Feb. 20th         </a:t>
            </a:r>
          </a:p>
          <a:p>
            <a:pPr algn="ctr">
              <a:lnSpc>
                <a:spcPts val="4088"/>
              </a:lnSpc>
            </a:pPr>
            <a:r>
              <a:rPr lang="en-US" sz="2941" dirty="0">
                <a:solidFill>
                  <a:srgbClr val="000000"/>
                </a:solidFill>
                <a:latin typeface="Glacial Indifference Bold"/>
              </a:rPr>
              <a:t>Tryout Clinic Day 1 - Wednesday, Feb. 28th</a:t>
            </a:r>
          </a:p>
          <a:p>
            <a:pPr algn="ctr">
              <a:lnSpc>
                <a:spcPts val="4088"/>
              </a:lnSpc>
            </a:pPr>
            <a:r>
              <a:rPr lang="en-US" sz="2941" dirty="0">
                <a:solidFill>
                  <a:srgbClr val="000000"/>
                </a:solidFill>
                <a:latin typeface="Glacial Indifference Bold"/>
              </a:rPr>
              <a:t>Tryout Clinic Day 2-4: M-W, March 4th-6th</a:t>
            </a:r>
          </a:p>
          <a:p>
            <a:pPr algn="ctr">
              <a:lnSpc>
                <a:spcPts val="4088"/>
              </a:lnSpc>
            </a:pPr>
            <a:r>
              <a:rPr lang="en-US" sz="2941" dirty="0">
                <a:solidFill>
                  <a:srgbClr val="000000"/>
                </a:solidFill>
                <a:latin typeface="Glacial Indifference Bold"/>
              </a:rPr>
              <a:t>Tryout Day - Thursday, March 7th</a:t>
            </a:r>
          </a:p>
          <a:p>
            <a:pPr algn="ctr">
              <a:lnSpc>
                <a:spcPts val="3530"/>
              </a:lnSpc>
            </a:pPr>
            <a:endParaRPr lang="en-US" sz="2941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3530"/>
              </a:lnSpc>
            </a:pPr>
            <a:endParaRPr lang="en-US" sz="2941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3410"/>
              </a:lnSpc>
            </a:pPr>
            <a:r>
              <a:rPr lang="en-US" sz="2841" dirty="0">
                <a:solidFill>
                  <a:srgbClr val="000000"/>
                </a:solidFill>
                <a:latin typeface="Glacial Indifference Bold"/>
              </a:rPr>
              <a:t>Coaches</a:t>
            </a:r>
          </a:p>
          <a:p>
            <a:pPr algn="ctr">
              <a:lnSpc>
                <a:spcPts val="3410"/>
              </a:lnSpc>
            </a:pPr>
            <a:r>
              <a:rPr lang="en-US" sz="2841" dirty="0">
                <a:solidFill>
                  <a:srgbClr val="000000"/>
                </a:solidFill>
                <a:latin typeface="Glacial Indifference Bold"/>
              </a:rPr>
              <a:t>brooke.smith@rockwallisd.org</a:t>
            </a:r>
          </a:p>
          <a:p>
            <a:pPr algn="ctr">
              <a:lnSpc>
                <a:spcPts val="3410"/>
              </a:lnSpc>
            </a:pPr>
            <a:r>
              <a:rPr lang="en-US" sz="2841" dirty="0">
                <a:solidFill>
                  <a:srgbClr val="000000"/>
                </a:solidFill>
                <a:latin typeface="Glacial Indifference Bold"/>
              </a:rPr>
              <a:t>caitlyn.miller@rockwallisd.org</a:t>
            </a:r>
          </a:p>
          <a:p>
            <a:pPr>
              <a:lnSpc>
                <a:spcPts val="3410"/>
              </a:lnSpc>
            </a:pPr>
            <a:endParaRPr lang="en-US" sz="2841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3410"/>
              </a:lnSpc>
            </a:pPr>
            <a:r>
              <a:rPr lang="en-US" sz="2841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algn="ctr">
              <a:lnSpc>
                <a:spcPts val="2514"/>
              </a:lnSpc>
            </a:pPr>
            <a:endParaRPr lang="en-US" sz="2841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2514"/>
              </a:lnSpc>
            </a:pPr>
            <a:endParaRPr lang="en-US" sz="2841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2466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10800000">
            <a:off x="9731715" y="7573439"/>
            <a:ext cx="7088534" cy="1311174"/>
          </a:xfrm>
          <a:custGeom>
            <a:avLst/>
            <a:gdLst/>
            <a:ahLst/>
            <a:cxnLst/>
            <a:rect l="l" t="t" r="r" b="b"/>
            <a:pathLst>
              <a:path w="7088534" h="1311174">
                <a:moveTo>
                  <a:pt x="0" y="0"/>
                </a:moveTo>
                <a:lnTo>
                  <a:pt x="7088533" y="0"/>
                </a:lnTo>
                <a:lnTo>
                  <a:pt x="7088533" y="1311174"/>
                </a:lnTo>
                <a:lnTo>
                  <a:pt x="0" y="1311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500408" y="4744938"/>
            <a:ext cx="7927358" cy="1320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5"/>
              </a:lnSpc>
            </a:pPr>
            <a:r>
              <a:rPr lang="en-US" sz="12114">
                <a:solidFill>
                  <a:srgbClr val="010A4F"/>
                </a:solidFill>
                <a:latin typeface="Abril Fatface"/>
              </a:rPr>
              <a:t>Drill Team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13516" y="1157288"/>
            <a:ext cx="7545784" cy="7630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1"/>
              </a:lnSpc>
            </a:pPr>
            <a:endParaRPr dirty="0"/>
          </a:p>
          <a:p>
            <a:pPr marL="620548" lvl="1" indent="-310274">
              <a:lnSpc>
                <a:spcPts val="3449"/>
              </a:lnSpc>
              <a:buFont typeface="Arial"/>
              <a:buChar char="•"/>
            </a:pPr>
            <a:r>
              <a:rPr lang="en-US" sz="2874" dirty="0">
                <a:solidFill>
                  <a:srgbClr val="000000"/>
                </a:solidFill>
                <a:latin typeface="Glacial Indifference"/>
              </a:rPr>
              <a:t>The primary purpose of the drill team organization is to promote school spirit and pride while teaching teamwork and dance skills.</a:t>
            </a:r>
          </a:p>
          <a:p>
            <a:pPr>
              <a:lnSpc>
                <a:spcPts val="3449"/>
              </a:lnSpc>
            </a:pPr>
            <a:endParaRPr lang="en-US" sz="2874" dirty="0">
              <a:solidFill>
                <a:srgbClr val="000000"/>
              </a:solidFill>
              <a:latin typeface="Glacial Indifference"/>
            </a:endParaRPr>
          </a:p>
          <a:p>
            <a:pPr marL="620548" lvl="1" indent="-310274">
              <a:lnSpc>
                <a:spcPts val="4023"/>
              </a:lnSpc>
              <a:buFont typeface="Arial"/>
              <a:buChar char="•"/>
            </a:pPr>
            <a:r>
              <a:rPr lang="en-US" sz="2874" b="1" dirty="0">
                <a:solidFill>
                  <a:srgbClr val="000000"/>
                </a:solidFill>
                <a:latin typeface="Glacial Indifference"/>
              </a:rPr>
              <a:t>Parent Meeting - February 28 at 6:30 at Cain</a:t>
            </a:r>
          </a:p>
          <a:p>
            <a:pPr marL="620548" lvl="1" indent="-310274">
              <a:lnSpc>
                <a:spcPts val="4023"/>
              </a:lnSpc>
              <a:buFont typeface="Arial"/>
              <a:buChar char="•"/>
            </a:pPr>
            <a:r>
              <a:rPr lang="en-US" sz="2874" b="1" dirty="0">
                <a:solidFill>
                  <a:srgbClr val="000000"/>
                </a:solidFill>
                <a:latin typeface="Glacial Indifference"/>
              </a:rPr>
              <a:t>Tryout Workshop - March 25 and 26 (4:30-6:30)</a:t>
            </a:r>
          </a:p>
          <a:p>
            <a:pPr marL="620548" lvl="1" indent="-310274">
              <a:lnSpc>
                <a:spcPts val="4023"/>
              </a:lnSpc>
              <a:buFont typeface="Arial"/>
              <a:buChar char="•"/>
            </a:pPr>
            <a:r>
              <a:rPr lang="en-US" sz="2874" b="1" dirty="0">
                <a:solidFill>
                  <a:srgbClr val="000000"/>
                </a:solidFill>
                <a:latin typeface="Glacial Indifference"/>
              </a:rPr>
              <a:t>Tryouts - March 27 at 4:00</a:t>
            </a:r>
          </a:p>
          <a:p>
            <a:pPr>
              <a:lnSpc>
                <a:spcPts val="3449"/>
              </a:lnSpc>
            </a:pPr>
            <a:endParaRPr lang="en-US" sz="2874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923"/>
              </a:lnSpc>
            </a:pPr>
            <a:endParaRPr lang="en-US" sz="2874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351"/>
              </a:lnSpc>
            </a:pPr>
            <a:endParaRPr lang="en-US" sz="2874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09"/>
              </a:lnSpc>
            </a:pPr>
            <a:endParaRPr lang="en-US" sz="2874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09"/>
              </a:lnSpc>
            </a:pPr>
            <a:endParaRPr lang="en-US" sz="2874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30825" y="7895651"/>
            <a:ext cx="6238116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en-US" sz="2447">
                <a:solidFill>
                  <a:srgbClr val="000000"/>
                </a:solidFill>
                <a:latin typeface="Glacial Indifference Bold"/>
              </a:rPr>
              <a:t>DRILL TEAM DIRECTOR - CHRISTINA.FRANKLIN@ROCKWALLISD.ORG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2466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10800000">
            <a:off x="9731715" y="7573439"/>
            <a:ext cx="7088534" cy="1311174"/>
          </a:xfrm>
          <a:custGeom>
            <a:avLst/>
            <a:gdLst/>
            <a:ahLst/>
            <a:cxnLst/>
            <a:rect l="l" t="t" r="r" b="b"/>
            <a:pathLst>
              <a:path w="7088534" h="1311174">
                <a:moveTo>
                  <a:pt x="0" y="0"/>
                </a:moveTo>
                <a:lnTo>
                  <a:pt x="7088533" y="0"/>
                </a:lnTo>
                <a:lnTo>
                  <a:pt x="7088533" y="1311174"/>
                </a:lnTo>
                <a:lnTo>
                  <a:pt x="0" y="1311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312466" y="4767792"/>
            <a:ext cx="7927358" cy="123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</a:pPr>
            <a:r>
              <a:rPr lang="en-US" sz="11314">
                <a:solidFill>
                  <a:srgbClr val="010A4F"/>
                </a:solidFill>
                <a:latin typeface="Abril Fatface"/>
              </a:rPr>
              <a:t>Gymnastics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13516" y="1157288"/>
            <a:ext cx="7545784" cy="461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1"/>
              </a:lnSpc>
            </a:pPr>
            <a:endParaRPr/>
          </a:p>
          <a:p>
            <a:pPr marL="620548" lvl="1" indent="-310274">
              <a:lnSpc>
                <a:spcPts val="3449"/>
              </a:lnSpc>
              <a:buFont typeface="Arial"/>
              <a:buChar char="•"/>
            </a:pPr>
            <a:r>
              <a:rPr lang="en-US" sz="2874">
                <a:solidFill>
                  <a:srgbClr val="000000"/>
                </a:solidFill>
                <a:latin typeface="Glacial Indifference"/>
              </a:rPr>
              <a:t>This course emphasizes the development of basic gymnastics skills, strength, and flexibility.</a:t>
            </a:r>
          </a:p>
          <a:p>
            <a:pPr>
              <a:lnSpc>
                <a:spcPts val="4023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449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923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351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09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09"/>
              </a:lnSpc>
            </a:pPr>
            <a:endParaRPr lang="en-US" sz="2874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156923" y="7671814"/>
            <a:ext cx="6238116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</a:pPr>
            <a:r>
              <a:rPr lang="en-US" sz="2447">
                <a:solidFill>
                  <a:srgbClr val="000000"/>
                </a:solidFill>
                <a:latin typeface="Glacial Indifference Bold"/>
              </a:rPr>
              <a:t>Coaches:</a:t>
            </a:r>
          </a:p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en-US" sz="2447">
                <a:solidFill>
                  <a:srgbClr val="000000"/>
                </a:solidFill>
                <a:latin typeface="Glacial Indifference Bold"/>
              </a:rPr>
              <a:t>Amy.Heidel@rockwallisd.org and James.Pershin@rockwallisd.org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2466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312466" y="3108105"/>
            <a:ext cx="7927358" cy="123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</a:pPr>
            <a:r>
              <a:rPr lang="en-US" sz="11314">
                <a:solidFill>
                  <a:srgbClr val="010A4F"/>
                </a:solidFill>
                <a:latin typeface="Abril Fatface"/>
              </a:rPr>
              <a:t>Electives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06300" y="769728"/>
            <a:ext cx="7831534" cy="1108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9"/>
              </a:lnSpc>
            </a:pPr>
            <a:endParaRPr dirty="0"/>
          </a:p>
          <a:p>
            <a:pPr marL="592790" lvl="1" indent="-296395">
              <a:lnSpc>
                <a:spcPts val="3294"/>
              </a:lnSpc>
              <a:buFont typeface="Arial"/>
              <a:buChar char="•"/>
            </a:pPr>
            <a:r>
              <a:rPr lang="en-US" sz="2745" dirty="0">
                <a:solidFill>
                  <a:srgbClr val="000000"/>
                </a:solidFill>
                <a:latin typeface="Glacial Indifference"/>
              </a:rPr>
              <a:t>Circle 4 choices; You will write in a #1 and #2 for your top two choices. Do not write in your #3 or #4 choice.</a:t>
            </a:r>
          </a:p>
          <a:p>
            <a:pPr>
              <a:lnSpc>
                <a:spcPts val="329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marL="592790" lvl="1" indent="-296395">
              <a:lnSpc>
                <a:spcPts val="3294"/>
              </a:lnSpc>
              <a:buFont typeface="Arial"/>
              <a:buChar char="•"/>
            </a:pPr>
            <a:r>
              <a:rPr lang="en-US" sz="2745" i="1" u="sng" dirty="0">
                <a:solidFill>
                  <a:srgbClr val="000000"/>
                </a:solidFill>
                <a:latin typeface="Glacial Indifference"/>
              </a:rPr>
              <a:t>You will only get two out of your four choices.</a:t>
            </a:r>
          </a:p>
          <a:p>
            <a:pPr>
              <a:lnSpc>
                <a:spcPts val="329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29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marL="592790" lvl="1" indent="-296395">
              <a:lnSpc>
                <a:spcPts val="3294"/>
              </a:lnSpc>
              <a:buFont typeface="Arial"/>
              <a:buChar char="•"/>
            </a:pPr>
            <a:r>
              <a:rPr lang="en-US" sz="2745" dirty="0">
                <a:solidFill>
                  <a:srgbClr val="000000"/>
                </a:solidFill>
                <a:latin typeface="Glacial Indifference"/>
              </a:rPr>
              <a:t>All Applications are found on the Cain Website under 7th Registration.</a:t>
            </a:r>
          </a:p>
          <a:p>
            <a:pPr>
              <a:lnSpc>
                <a:spcPts val="329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marL="1185579" lvl="2" indent="-395193">
              <a:lnSpc>
                <a:spcPts val="3294"/>
              </a:lnSpc>
              <a:buFont typeface="Arial"/>
              <a:buChar char="⚬"/>
            </a:pPr>
            <a:r>
              <a:rPr lang="en-US" sz="2745" dirty="0">
                <a:solidFill>
                  <a:srgbClr val="000000"/>
                </a:solidFill>
                <a:latin typeface="Glacial Indifference"/>
              </a:rPr>
              <a:t>If a class requires an application, you must submit it within the deadline or you will NOT be considered for that class</a:t>
            </a:r>
          </a:p>
          <a:p>
            <a:pPr>
              <a:lnSpc>
                <a:spcPts val="329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marL="1185579" lvl="2" indent="-395193">
              <a:lnSpc>
                <a:spcPts val="3294"/>
              </a:lnSpc>
              <a:buFont typeface="Arial"/>
              <a:buChar char="⚬"/>
            </a:pPr>
            <a:r>
              <a:rPr lang="en-US" sz="2745" dirty="0">
                <a:solidFill>
                  <a:srgbClr val="000000"/>
                </a:solidFill>
                <a:latin typeface="Glacial Indifference"/>
              </a:rPr>
              <a:t>Students must be logged in to their RISD Student Account to complete the application. They cannot be turned in using a parent email address.</a:t>
            </a:r>
          </a:p>
          <a:p>
            <a:pPr>
              <a:lnSpc>
                <a:spcPts val="4123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53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020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459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88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88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Freeform 8"/>
          <p:cNvSpPr/>
          <p:nvPr/>
        </p:nvSpPr>
        <p:spPr>
          <a:xfrm rot="-10800000">
            <a:off x="1229228" y="5715019"/>
            <a:ext cx="8093834" cy="1497125"/>
          </a:xfrm>
          <a:custGeom>
            <a:avLst/>
            <a:gdLst/>
            <a:ahLst/>
            <a:cxnLst/>
            <a:rect l="l" t="t" r="r" b="b"/>
            <a:pathLst>
              <a:path w="8093834" h="1497125">
                <a:moveTo>
                  <a:pt x="0" y="0"/>
                </a:moveTo>
                <a:lnTo>
                  <a:pt x="8093834" y="0"/>
                </a:lnTo>
                <a:lnTo>
                  <a:pt x="8093834" y="1497125"/>
                </a:lnTo>
                <a:lnTo>
                  <a:pt x="0" y="149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12466" y="5231701"/>
            <a:ext cx="8093834" cy="229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7"/>
              </a:lnSpc>
              <a:spcBef>
                <a:spcPct val="0"/>
              </a:spcBef>
            </a:pPr>
            <a:r>
              <a:rPr lang="en-US" sz="4348">
                <a:solidFill>
                  <a:srgbClr val="000000"/>
                </a:solidFill>
                <a:latin typeface="Glacial Indifference"/>
              </a:rPr>
              <a:t>We cannot guarantee any electives; they are determined by class numbers and availability.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2466" y="769728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9406300" y="769728"/>
            <a:ext cx="7831534" cy="3739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29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123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534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020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459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88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288"/>
              </a:lnSpc>
            </a:pPr>
            <a:endParaRPr lang="en-US" sz="2745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DBDBC-5590-418D-84F0-F049C7B762CC}"/>
              </a:ext>
            </a:extLst>
          </p:cNvPr>
          <p:cNvSpPr/>
          <p:nvPr/>
        </p:nvSpPr>
        <p:spPr>
          <a:xfrm>
            <a:off x="1676400" y="1270132"/>
            <a:ext cx="67818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ELECTIVES</a:t>
            </a:r>
            <a:endParaRPr lang="en-US" sz="2800" dirty="0"/>
          </a:p>
          <a:p>
            <a:pPr algn="ctr"/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(Please circle 4 choices; add a #1 and #2 to your top choices)</a:t>
            </a:r>
          </a:p>
          <a:p>
            <a:pPr algn="ctr"/>
            <a:endParaRPr lang="en-US" sz="28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Art Studio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Advanced Art Studio* 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AVID I*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Band (must currently participate) 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Broadcasting I*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Choir*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HOPE (Helping Our Peers Excel)* _____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D83785-CCF6-434B-9821-AE157651BE7A}"/>
              </a:ext>
            </a:extLst>
          </p:cNvPr>
          <p:cNvSpPr/>
          <p:nvPr/>
        </p:nvSpPr>
        <p:spPr>
          <a:xfrm>
            <a:off x="9829801" y="1270132"/>
            <a:ext cx="771326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ELECTIVES</a:t>
            </a:r>
            <a:endParaRPr lang="en-US" sz="2800" dirty="0"/>
          </a:p>
          <a:p>
            <a:pPr algn="ctr"/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(Please circle 4 choices; add a #1 and #2 to your top choices)</a:t>
            </a:r>
          </a:p>
          <a:p>
            <a:pPr algn="ctr"/>
            <a:endParaRPr lang="en-US" sz="28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Investigating Careers in Robotics I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Investigating Careers in Robotics II* _____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Journalism I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Orchestra (must currently participate)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Technology Applications I/Teen Leadership ____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One semester of each class</a:t>
            </a:r>
          </a:p>
          <a:p>
            <a:pPr lvl="1"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Theatre Arts I _____</a:t>
            </a:r>
          </a:p>
          <a:p>
            <a:pPr fontAlgn="base"/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Yearbook I* _____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2857500" y="1333500"/>
            <a:ext cx="12573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Cain Middle School Administration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919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- Mrs. Zabojnik 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Principal (Students with Last Names A-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Butts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Principal (Students with Last Names Gm-Pa)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Medina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Principal (Students with Last Names Pb-Z)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Webb</a:t>
            </a:r>
          </a:p>
        </p:txBody>
      </p:sp>
    </p:spTree>
    <p:extLst>
      <p:ext uri="{BB962C8B-B14F-4D97-AF65-F5344CB8AC3E}">
        <p14:creationId xmlns:p14="http://schemas.microsoft.com/office/powerpoint/2010/main" val="258206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1877" y="950703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96081" y="2744542"/>
            <a:ext cx="7944416" cy="233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2"/>
              </a:lnSpc>
            </a:pPr>
            <a:r>
              <a:rPr lang="en-US" sz="8134" dirty="0">
                <a:solidFill>
                  <a:srgbClr val="010A4F"/>
                </a:solidFill>
                <a:latin typeface="Abril Fatface"/>
              </a:rPr>
              <a:t>3 Important Things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81026" y="1093552"/>
            <a:ext cx="6934650" cy="790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582" lvl="1" indent="-308791">
              <a:lnSpc>
                <a:spcPts val="4004"/>
              </a:lnSpc>
              <a:buFont typeface="Arial"/>
              <a:buChar char="•"/>
            </a:pPr>
            <a:r>
              <a:rPr lang="en-US" sz="2860">
                <a:solidFill>
                  <a:srgbClr val="000000"/>
                </a:solidFill>
                <a:latin typeface="Glacial Indifference"/>
              </a:rPr>
              <a:t>Forms due to Homeroom Teacher on February 16 (with parent signature).  </a:t>
            </a:r>
          </a:p>
          <a:p>
            <a:pPr>
              <a:lnSpc>
                <a:spcPts val="4004"/>
              </a:lnSpc>
            </a:pPr>
            <a:endParaRPr lang="en-US" sz="2860">
              <a:solidFill>
                <a:srgbClr val="000000"/>
              </a:solidFill>
              <a:latin typeface="Glacial Indifference"/>
            </a:endParaRPr>
          </a:p>
          <a:p>
            <a:pPr marL="617582" lvl="1" indent="-308791">
              <a:lnSpc>
                <a:spcPts val="4004"/>
              </a:lnSpc>
              <a:buFont typeface="Arial"/>
              <a:buChar char="•"/>
            </a:pPr>
            <a:r>
              <a:rPr lang="en-US" sz="2860">
                <a:solidFill>
                  <a:srgbClr val="000000"/>
                </a:solidFill>
                <a:latin typeface="Glacial Indifference"/>
              </a:rPr>
              <a:t>All applications MUST be completed by Febraury 16th to be considered for a class that says Application Required. No exceptions! Applications are available on CMS Counseling Website, under the 7th Registration Tab or using the QR Code on the flyer. </a:t>
            </a:r>
          </a:p>
          <a:p>
            <a:pPr>
              <a:lnSpc>
                <a:spcPts val="4004"/>
              </a:lnSpc>
            </a:pPr>
            <a:endParaRPr lang="en-US" sz="2860">
              <a:solidFill>
                <a:srgbClr val="000000"/>
              </a:solidFill>
              <a:latin typeface="Glacial Indifference"/>
            </a:endParaRPr>
          </a:p>
          <a:p>
            <a:pPr marL="617582" lvl="1" indent="-308791">
              <a:lnSpc>
                <a:spcPts val="4004"/>
              </a:lnSpc>
              <a:buFont typeface="Arial"/>
              <a:buChar char="•"/>
            </a:pPr>
            <a:r>
              <a:rPr lang="en-US" sz="2860">
                <a:solidFill>
                  <a:srgbClr val="000000"/>
                </a:solidFill>
                <a:latin typeface="Glacial Indifference"/>
              </a:rPr>
              <a:t>Honors Course Agreement (back of Course Selection Sheet) MUST be signed before a student will be placed into a Honors course.</a:t>
            </a:r>
          </a:p>
          <a:p>
            <a:pPr algn="just">
              <a:lnSpc>
                <a:spcPts val="2658"/>
              </a:lnSpc>
            </a:pPr>
            <a:endParaRPr lang="en-US" sz="286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1877" y="950703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96081" y="2744542"/>
            <a:ext cx="7944416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2"/>
              </a:lnSpc>
            </a:pPr>
            <a:r>
              <a:rPr lang="en-US" sz="8134" dirty="0">
                <a:solidFill>
                  <a:srgbClr val="010A4F"/>
                </a:solidFill>
                <a:latin typeface="Abril Fatface"/>
              </a:rPr>
              <a:t>Schedule Changes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15033" y="1093552"/>
            <a:ext cx="7497437" cy="8722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endParaRPr lang="en-US" sz="3200" dirty="0"/>
          </a:p>
          <a:p>
            <a:pPr fontAlgn="base"/>
            <a:r>
              <a:rPr lang="en-US" sz="3200" dirty="0"/>
              <a:t>Based upon preregistration information, courses are scheduled and teachers are employed for the next school year. Schedule changes are made under the conditions listed below: </a:t>
            </a:r>
          </a:p>
          <a:p>
            <a:pPr fontAlgn="base"/>
            <a:endParaRPr lang="en-US" sz="3200" dirty="0"/>
          </a:p>
          <a:p>
            <a:pPr fontAlgn="base"/>
            <a:r>
              <a:rPr lang="en-US" sz="3200" dirty="0"/>
              <a:t>• A change is needed as a result of summer school.</a:t>
            </a:r>
          </a:p>
          <a:p>
            <a:pPr fontAlgn="base"/>
            <a:endParaRPr lang="en-US" sz="3200" dirty="0"/>
          </a:p>
          <a:p>
            <a:pPr fontAlgn="base"/>
            <a:r>
              <a:rPr lang="en-US" sz="3200" dirty="0"/>
              <a:t>• A change is needed to balance classes within the master schedule.</a:t>
            </a:r>
          </a:p>
          <a:p>
            <a:pPr fontAlgn="base"/>
            <a:endParaRPr lang="en-US" sz="3200" dirty="0"/>
          </a:p>
          <a:p>
            <a:pPr fontAlgn="base"/>
            <a:r>
              <a:rPr lang="en-US" sz="3200" dirty="0"/>
              <a:t>• A change resulting in the revision of an Individual Education Plan (IEP) by an Admission, Review, and Dismissal Committee (ARD).</a:t>
            </a:r>
          </a:p>
          <a:p>
            <a:pPr algn="just">
              <a:lnSpc>
                <a:spcPts val="2658"/>
              </a:lnSpc>
            </a:pPr>
            <a:endParaRPr lang="en-US" sz="286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AE27C-68E7-4961-B058-8FE3F798447C}"/>
              </a:ext>
            </a:extLst>
          </p:cNvPr>
          <p:cNvSpPr/>
          <p:nvPr/>
        </p:nvSpPr>
        <p:spPr>
          <a:xfrm>
            <a:off x="1296081" y="5569918"/>
            <a:ext cx="7847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One of the most critical functions performed by a school is the preregistration of students.</a:t>
            </a:r>
          </a:p>
        </p:txBody>
      </p:sp>
    </p:spTree>
    <p:extLst>
      <p:ext uri="{BB962C8B-B14F-4D97-AF65-F5344CB8AC3E}">
        <p14:creationId xmlns:p14="http://schemas.microsoft.com/office/powerpoint/2010/main" val="289816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596" y="-426905"/>
            <a:ext cx="17868899" cy="15278099"/>
          </a:xfrm>
          <a:custGeom>
            <a:avLst/>
            <a:gdLst/>
            <a:ahLst/>
            <a:cxnLst/>
            <a:rect l="l" t="t" r="r" b="b"/>
            <a:pathLst>
              <a:path w="17868899" h="152780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1877" y="950703"/>
            <a:ext cx="16230600" cy="8747544"/>
            <a:chOff x="0" y="0"/>
            <a:chExt cx="2680843" cy="1444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96081" y="2597223"/>
            <a:ext cx="7944416" cy="248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7"/>
              </a:lnSpc>
            </a:pPr>
            <a:r>
              <a:rPr lang="en-US" sz="8634" dirty="0">
                <a:solidFill>
                  <a:srgbClr val="010A4F"/>
                </a:solidFill>
                <a:latin typeface="Abril Fatface"/>
              </a:rPr>
              <a:t>Cain Middle School Website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13516" y="1113252"/>
            <a:ext cx="6934650" cy="82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4"/>
              </a:lnSpc>
            </a:pPr>
            <a:endParaRPr dirty="0"/>
          </a:p>
          <a:p>
            <a:pPr marL="876655" lvl="1" indent="-438328">
              <a:lnSpc>
                <a:spcPts val="4425"/>
              </a:lnSpc>
              <a:buFont typeface="Arial"/>
              <a:buChar char="•"/>
            </a:pPr>
            <a:r>
              <a:rPr lang="en-US" sz="4060" dirty="0">
                <a:solidFill>
                  <a:srgbClr val="000000"/>
                </a:solidFill>
                <a:latin typeface="Glacial Indifference"/>
              </a:rPr>
              <a:t>All class descriptions can be found in the Academic Planning Guide.</a:t>
            </a:r>
          </a:p>
          <a:p>
            <a:pPr>
              <a:lnSpc>
                <a:spcPts val="4425"/>
              </a:lnSpc>
            </a:pPr>
            <a:endParaRPr lang="en-US" sz="4060" dirty="0">
              <a:solidFill>
                <a:srgbClr val="000000"/>
              </a:solidFill>
              <a:latin typeface="Glacial Indifference"/>
            </a:endParaRPr>
          </a:p>
          <a:p>
            <a:pPr marL="876655" lvl="1" indent="-438328">
              <a:lnSpc>
                <a:spcPts val="4425"/>
              </a:lnSpc>
              <a:buFont typeface="Arial"/>
              <a:buChar char="•"/>
            </a:pPr>
            <a:r>
              <a:rPr lang="en-US" sz="4060" dirty="0">
                <a:solidFill>
                  <a:srgbClr val="000000"/>
                </a:solidFill>
                <a:latin typeface="Glacial Indifference"/>
              </a:rPr>
              <a:t>All Applications can be found under 7th Grade Registration.</a:t>
            </a:r>
          </a:p>
          <a:p>
            <a:pPr marL="1753311" lvl="2" indent="-584437">
              <a:lnSpc>
                <a:spcPts val="4425"/>
              </a:lnSpc>
              <a:buFont typeface="Arial"/>
              <a:buChar char="⚬"/>
            </a:pPr>
            <a:r>
              <a:rPr lang="en-US" sz="4060" dirty="0">
                <a:solidFill>
                  <a:srgbClr val="000000"/>
                </a:solidFill>
                <a:latin typeface="Glacial Indifference"/>
              </a:rPr>
              <a:t>Applications must be completed by STUDENTS using the RISD student login.  Ask your Homeroom teacher for help.</a:t>
            </a:r>
          </a:p>
          <a:p>
            <a:pPr algn="just">
              <a:lnSpc>
                <a:spcPts val="2658"/>
              </a:lnSpc>
            </a:pPr>
            <a:endParaRPr lang="en-US" sz="406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2745" y="5670214"/>
            <a:ext cx="8115300" cy="257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Click the Counseling Tab. </a:t>
            </a:r>
          </a:p>
          <a:p>
            <a:pPr algn="ctr">
              <a:lnSpc>
                <a:spcPts val="4067"/>
              </a:lnSpc>
            </a:pPr>
            <a:endParaRPr lang="en-US" sz="3600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067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All Registration Information can be found here, including a copy of this presentation.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399DC7CE-92B8-4635-A608-983A840146B6}"/>
              </a:ext>
            </a:extLst>
          </p:cNvPr>
          <p:cNvSpPr txBox="1">
            <a:spLocks/>
          </p:cNvSpPr>
          <p:nvPr/>
        </p:nvSpPr>
        <p:spPr>
          <a:xfrm>
            <a:off x="2819400" y="1333500"/>
            <a:ext cx="126492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Subjects: Honors vs. On-Level</a:t>
            </a:r>
          </a:p>
        </p:txBody>
      </p:sp>
      <p:pic>
        <p:nvPicPr>
          <p:cNvPr id="6" name="Picture 2" descr="Cain Middle School">
            <a:extLst>
              <a:ext uri="{FF2B5EF4-FFF2-40B4-BE49-F238E27FC236}">
                <a16:creationId xmlns:a16="http://schemas.microsoft.com/office/drawing/2014/main" id="{28B9A185-BC6F-465D-86F2-452D8ADD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9337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6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5029200" y="13335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Wise Choices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233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your child have personal motivation to do well in school?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your child currently do his/her homework without reminders?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your child keep up with due dates on his/her own?</a:t>
            </a:r>
          </a:p>
        </p:txBody>
      </p:sp>
    </p:spTree>
    <p:extLst>
      <p:ext uri="{BB962C8B-B14F-4D97-AF65-F5344CB8AC3E}">
        <p14:creationId xmlns:p14="http://schemas.microsoft.com/office/powerpoint/2010/main" val="2950686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5029200" y="13335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Wise Choices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3095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your child want to be in Honors?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your child have to give up something he/she really wants to do in order to be successful in Honors?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involve your child in the decision making process.</a:t>
            </a:r>
          </a:p>
        </p:txBody>
      </p:sp>
    </p:spTree>
    <p:extLst>
      <p:ext uri="{BB962C8B-B14F-4D97-AF65-F5344CB8AC3E}">
        <p14:creationId xmlns:p14="http://schemas.microsoft.com/office/powerpoint/2010/main" val="3681684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5029200" y="13335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Wise Choices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919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6858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your child miss school on a regular basis?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so, then on-level classes are the best place for him/her.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classes are much harder to keep up with because of the faster pace, class discussions, and new skills that are difficult for students to learn on their own. </a:t>
            </a:r>
          </a:p>
        </p:txBody>
      </p:sp>
    </p:spTree>
    <p:extLst>
      <p:ext uri="{BB962C8B-B14F-4D97-AF65-F5344CB8AC3E}">
        <p14:creationId xmlns:p14="http://schemas.microsoft.com/office/powerpoint/2010/main" val="416571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5029200" y="13335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Wise Choices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4395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6858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your child react when stressed or has a long to-do list?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is to find the right balance for your child when signing up for Honors classes…keeping him/her “challenged” but not “overwhelmed”.</a:t>
            </a:r>
          </a:p>
        </p:txBody>
      </p:sp>
    </p:spTree>
    <p:extLst>
      <p:ext uri="{BB962C8B-B14F-4D97-AF65-F5344CB8AC3E}">
        <p14:creationId xmlns:p14="http://schemas.microsoft.com/office/powerpoint/2010/main" val="3996150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5029200" y="13335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Texas History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4395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know my child is ready for Honors Texas History?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level is 7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or higher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Passed Reading STAAR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Essay writing skills</a:t>
            </a:r>
          </a:p>
        </p:txBody>
      </p:sp>
    </p:spTree>
    <p:extLst>
      <p:ext uri="{BB962C8B-B14F-4D97-AF65-F5344CB8AC3E}">
        <p14:creationId xmlns:p14="http://schemas.microsoft.com/office/powerpoint/2010/main" val="3951752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5029200" y="13335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Texas History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762000" y="3339105"/>
            <a:ext cx="16764000" cy="5995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Honors Texas History different than On-Level?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DBQ Essays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major grade is somehow different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to learn for example U.S. History as well as Texas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is worded differently so students must have a deeper understanding of the material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20-25 points of the grade would be a homework assignment</a:t>
            </a:r>
          </a:p>
        </p:txBody>
      </p:sp>
    </p:spTree>
    <p:extLst>
      <p:ext uri="{BB962C8B-B14F-4D97-AF65-F5344CB8AC3E}">
        <p14:creationId xmlns:p14="http://schemas.microsoft.com/office/powerpoint/2010/main" val="210970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4857750" y="1333500"/>
            <a:ext cx="85725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Mustang Parents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0D1F7-3283-49B5-809A-C5789AA4A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705100"/>
            <a:ext cx="6915150" cy="663040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B5413D24-6E6E-4939-B632-75E7EF5A0F97}"/>
              </a:ext>
            </a:extLst>
          </p:cNvPr>
          <p:cNvSpPr txBox="1">
            <a:spLocks/>
          </p:cNvSpPr>
          <p:nvPr/>
        </p:nvSpPr>
        <p:spPr>
          <a:xfrm>
            <a:off x="3009977" y="5448804"/>
            <a:ext cx="603242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hope you are …</a:t>
            </a:r>
          </a:p>
        </p:txBody>
      </p:sp>
    </p:spTree>
    <p:extLst>
      <p:ext uri="{BB962C8B-B14F-4D97-AF65-F5344CB8AC3E}">
        <p14:creationId xmlns:p14="http://schemas.microsoft.com/office/powerpoint/2010/main" val="716818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629400" y="1333500"/>
            <a:ext cx="58674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SAGE English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461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SAGE English different than Honors and On-Level?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must qualify to be in Sage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SAGE allows the district to cluster qualified students to best meet the social/emotional and academic needs of gifted learners in an assigned area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SAGE follows the same scope and sequence as Honors English</a:t>
            </a:r>
          </a:p>
        </p:txBody>
      </p:sp>
    </p:spTree>
    <p:extLst>
      <p:ext uri="{BB962C8B-B14F-4D97-AF65-F5344CB8AC3E}">
        <p14:creationId xmlns:p14="http://schemas.microsoft.com/office/powerpoint/2010/main" val="3678243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629400" y="1333500"/>
            <a:ext cx="58674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English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34807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know my child is ready for Honors English?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level is 7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or higher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Passed Reading STAAR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Willing and able to read novels at home</a:t>
            </a:r>
          </a:p>
        </p:txBody>
      </p:sp>
    </p:spTree>
    <p:extLst>
      <p:ext uri="{BB962C8B-B14F-4D97-AF65-F5344CB8AC3E}">
        <p14:creationId xmlns:p14="http://schemas.microsoft.com/office/powerpoint/2010/main" val="3586240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629400" y="1333500"/>
            <a:ext cx="58674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English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233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Honors English different from On-Level?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read at home, and come to class ready to discuss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grades are similar, but . . . 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Stricter rubrics and higher expectations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room for creativity and student choice</a:t>
            </a:r>
          </a:p>
        </p:txBody>
      </p:sp>
    </p:spTree>
    <p:extLst>
      <p:ext uri="{BB962C8B-B14F-4D97-AF65-F5344CB8AC3E}">
        <p14:creationId xmlns:p14="http://schemas.microsoft.com/office/powerpoint/2010/main" val="212786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629400" y="1333500"/>
            <a:ext cx="58674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English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233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Honors English different from On-Level?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complexity for written assignments 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scaffolding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expected to edit and revise their written work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Peer-to-peer analysis and cooperation</a:t>
            </a:r>
          </a:p>
        </p:txBody>
      </p:sp>
    </p:spTree>
    <p:extLst>
      <p:ext uri="{BB962C8B-B14F-4D97-AF65-F5344CB8AC3E}">
        <p14:creationId xmlns:p14="http://schemas.microsoft.com/office/powerpoint/2010/main" val="3895682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629400" y="1333500"/>
            <a:ext cx="5029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Math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60715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Honors Math different from On-Level?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On-Level Math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covering 7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TEKS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take the 7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Math STAAR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Math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Touches on a few 7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TEKS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covering 8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TEKS</a:t>
            </a:r>
          </a:p>
          <a:p>
            <a:pPr marL="2514600" lvl="4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take the 8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Math STAAR</a:t>
            </a:r>
          </a:p>
        </p:txBody>
      </p:sp>
    </p:spTree>
    <p:extLst>
      <p:ext uri="{BB962C8B-B14F-4D97-AF65-F5344CB8AC3E}">
        <p14:creationId xmlns:p14="http://schemas.microsoft.com/office/powerpoint/2010/main" val="2870006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629400" y="1333500"/>
            <a:ext cx="5029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Math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34807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know my child is ready for Honors Math?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Picks up on new math concepts quickly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able to work at a quicker pace than most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Self-Motivated to be successful</a:t>
            </a:r>
          </a:p>
        </p:txBody>
      </p:sp>
    </p:spTree>
    <p:extLst>
      <p:ext uri="{BB962C8B-B14F-4D97-AF65-F5344CB8AC3E}">
        <p14:creationId xmlns:p14="http://schemas.microsoft.com/office/powerpoint/2010/main" val="2189843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629400" y="1333500"/>
            <a:ext cx="5029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Math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34807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consider with Honors Math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are 45 minutes and much faster pace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Honors Math is High School Algebra while in 8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613581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324600" y="1333500"/>
            <a:ext cx="5638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SAGE Science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614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SAGE Science different than Honors and On-Level?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must qualify to be in Sage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SAGE allows the district to cluster qualified students to best meet the social/emotional and academic needs of gifted learners in an assigned area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SAGE follows the same scope and sequence as Honors Science</a:t>
            </a:r>
          </a:p>
        </p:txBody>
      </p:sp>
    </p:spTree>
    <p:extLst>
      <p:ext uri="{BB962C8B-B14F-4D97-AF65-F5344CB8AC3E}">
        <p14:creationId xmlns:p14="http://schemas.microsoft.com/office/powerpoint/2010/main" val="1366551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248400" y="1333500"/>
            <a:ext cx="5791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157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know my child is ready for Honors Science?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standard or above on 5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Science STAAR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strong math skills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ability to learn new information at a fast pace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willingness to put in extra study time outside of school</a:t>
            </a:r>
          </a:p>
        </p:txBody>
      </p:sp>
    </p:spTree>
    <p:extLst>
      <p:ext uri="{BB962C8B-B14F-4D97-AF65-F5344CB8AC3E}">
        <p14:creationId xmlns:p14="http://schemas.microsoft.com/office/powerpoint/2010/main" val="3639321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248400" y="1028700"/>
            <a:ext cx="5791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034305"/>
            <a:ext cx="16306800" cy="6223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Honors Science different than On-Level?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 covers 90% of the 7th grade science TEKS and 40% of the 8th grade science TEKS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what Honors Science learns far exceeds On-Level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7th grade Science STAAR but they will have to remember the information they’ve learned for the 8th grade Science STAAR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 and Honors Math are linked - If your child is in Honors Science, they must be in Honors Math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5506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4857750" y="1333500"/>
            <a:ext cx="85725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Mustang Parents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5413D24-6E6E-4939-B632-75E7EF5A0F97}"/>
              </a:ext>
            </a:extLst>
          </p:cNvPr>
          <p:cNvSpPr txBox="1">
            <a:spLocks/>
          </p:cNvSpPr>
          <p:nvPr/>
        </p:nvSpPr>
        <p:spPr>
          <a:xfrm>
            <a:off x="1905000" y="5138304"/>
            <a:ext cx="7239000" cy="205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also understand that you are probably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01E19-28A6-42DB-B12D-240E0FCF0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r="11890"/>
          <a:stretch/>
        </p:blipFill>
        <p:spPr>
          <a:xfrm>
            <a:off x="10515600" y="3190009"/>
            <a:ext cx="5257800" cy="55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9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6248400" y="1333500"/>
            <a:ext cx="5791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919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this impact which science courses my child can take in high school?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7th grade Honors Science is 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high school credit but 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IPC in 8th grade will be 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7-12 Science Course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Chart</a:t>
            </a:r>
          </a:p>
        </p:txBody>
      </p:sp>
      <p:pic>
        <p:nvPicPr>
          <p:cNvPr id="7" name="Picture 2" descr="https://lh4.googleusercontent.com/iuzWR5s5IcYb6ACM6eRSQ5PrnEIGLiWUxbtKkAHAJfRFLklsgs16l5U97i6uMUBNFwjaZ4Ox5PJ8kI2b2fyxzH47yFWPP3pRsKnCAoxu_x1-xucvM44HqqIpSbHR5n1avr2ddFjgDCEhSxNsRrIfrhwRp5eoefRcUNYdUAKKy5Im_tFIDBSKgQHzvjmAyjYD=s2048">
            <a:extLst>
              <a:ext uri="{FF2B5EF4-FFF2-40B4-BE49-F238E27FC236}">
                <a16:creationId xmlns:a16="http://schemas.microsoft.com/office/drawing/2014/main" id="{AB415590-A61F-41D7-91BF-861F4B39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4281379"/>
            <a:ext cx="4648200" cy="47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09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1143000" y="342900"/>
            <a:ext cx="16306800" cy="960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Science: Option 1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lh4.googleusercontent.com/5qpiWwtVSeqxCkb3gznghUL2PgPwmlEjhdkN5qtRgYiRXMZge9qfWq4amz6YIGjFwpZqR6HrcyMvagD4cWfNRA9iOL7KhzgOcXAjlgZFQ79crXP2YiLe2KQObbQNmEpC7xTxM-Yg4_2NsLCPBL3uuWIph3iT3pD4xrD5BjjoCJ5LAUnwE1zQ1KsKFlHG1zpj=s2048">
            <a:extLst>
              <a:ext uri="{FF2B5EF4-FFF2-40B4-BE49-F238E27FC236}">
                <a16:creationId xmlns:a16="http://schemas.microsoft.com/office/drawing/2014/main" id="{BEB3EB16-A524-42FC-8A5F-75F753A3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93" y="1562100"/>
            <a:ext cx="13401215" cy="81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7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1143000" y="342900"/>
            <a:ext cx="16306800" cy="960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Science: Option 2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lh3.googleusercontent.com/rIvb168b8HYtcDTxUwxBRxpY6BxeK0X0TicOV4c9a-D43GjEBnADldSVDOd1m9Ck6tlc9prctHXJSEPDJjaWA3Pc0PA2ednf5WrNUznTh_-A2VL9EAELYOzQiFxSb36ecHynGk14-SWhJTumqaMs_CFeBnThAfGSzSTLei9nup3gH71Z7nml6LWyVSvLyAuV=s2048">
            <a:extLst>
              <a:ext uri="{FF2B5EF4-FFF2-40B4-BE49-F238E27FC236}">
                <a16:creationId xmlns:a16="http://schemas.microsoft.com/office/drawing/2014/main" id="{4B380A32-5B98-4875-9F9C-DC64820C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40" y="1562100"/>
            <a:ext cx="13307720" cy="81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23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1143000" y="342900"/>
            <a:ext cx="16306800" cy="960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Science: Option 3</a:t>
            </a:r>
          </a:p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lh5.googleusercontent.com/ebSgbjqlXwK1YqFAEqPllTdXu7nAsY53G53EPfCoaLDkuK-l2N0MgnJm2sNFBpsyPBS0rOoRLksJqqGAFOCW9PCENR5V9UIXAfUqRYTTizl7bwHtu_7vA0HMuyP7qKBZD5MZWqoFsk5LYdtlck3X90dlqyIF9qVPbdni8iRuGJ_dsNCEjxJuCZRlHFbnPHRt=s2048">
            <a:extLst>
              <a:ext uri="{FF2B5EF4-FFF2-40B4-BE49-F238E27FC236}">
                <a16:creationId xmlns:a16="http://schemas.microsoft.com/office/drawing/2014/main" id="{4DB2EE55-9C82-46B0-A0A6-CA1F35A19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485900"/>
            <a:ext cx="13487400" cy="81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8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5524500" y="1333500"/>
            <a:ext cx="7239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4318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History: farrah.couch@rockwallisd.org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Math: michael.tollison@rockwallisd.org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Science: meridith.cooper@rockwallisd.org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SAGE English: molly.felfe@rockwallisd.org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 English: dorothy.cover@rockwallisd.org</a:t>
            </a:r>
          </a:p>
        </p:txBody>
      </p:sp>
    </p:spTree>
    <p:extLst>
      <p:ext uri="{BB962C8B-B14F-4D97-AF65-F5344CB8AC3E}">
        <p14:creationId xmlns:p14="http://schemas.microsoft.com/office/powerpoint/2010/main" val="185192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4857750" y="1333500"/>
            <a:ext cx="85725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Mustang Parents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3556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School is your child’s opportunity to attend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Dances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</a:t>
            </a:r>
            <a:r>
              <a:rPr lang="en-US" sz="3000" dirty="0">
                <a:latin typeface="Marker Felt"/>
                <a:cs typeface="Marker Fe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341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4857750" y="1333500"/>
            <a:ext cx="85725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Mustang Parents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3556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School is your child’s opportunity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fresh start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new friends 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gain more independence</a:t>
            </a:r>
          </a:p>
        </p:txBody>
      </p:sp>
    </p:spTree>
    <p:extLst>
      <p:ext uri="{BB962C8B-B14F-4D97-AF65-F5344CB8AC3E}">
        <p14:creationId xmlns:p14="http://schemas.microsoft.com/office/powerpoint/2010/main" val="398455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69E0B-1293-4009-9933-FC53BC1E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0391"/>
            <a:ext cx="18281073" cy="102973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4B5F63F-8454-4F95-8C3F-8AC094C58E16}"/>
              </a:ext>
            </a:extLst>
          </p:cNvPr>
          <p:cNvSpPr txBox="1">
            <a:spLocks/>
          </p:cNvSpPr>
          <p:nvPr/>
        </p:nvSpPr>
        <p:spPr>
          <a:xfrm>
            <a:off x="4857750" y="1333500"/>
            <a:ext cx="85725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Mustang Parents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D051B-697B-438D-8A0A-B2E8F07EE808}"/>
              </a:ext>
            </a:extLst>
          </p:cNvPr>
          <p:cNvSpPr txBox="1">
            <a:spLocks/>
          </p:cNvSpPr>
          <p:nvPr/>
        </p:nvSpPr>
        <p:spPr>
          <a:xfrm>
            <a:off x="990600" y="3339105"/>
            <a:ext cx="16306800" cy="5461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School is your child’s opportunity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take on more responsibility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teachers chase down students, in middle school students will need to chase down their teachers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take ownership of their grades and their education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has 8 teachers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teacher has 185 students</a:t>
            </a:r>
          </a:p>
        </p:txBody>
      </p:sp>
    </p:spTree>
    <p:extLst>
      <p:ext uri="{BB962C8B-B14F-4D97-AF65-F5344CB8AC3E}">
        <p14:creationId xmlns:p14="http://schemas.microsoft.com/office/powerpoint/2010/main" val="25163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723900"/>
            <a:ext cx="15316199" cy="11385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6"/>
              </a:lnSpc>
              <a:spcBef>
                <a:spcPct val="0"/>
              </a:spcBef>
            </a:pPr>
            <a:r>
              <a:rPr lang="en-US" sz="4800" dirty="0">
                <a:latin typeface="Abril Fatface"/>
              </a:rPr>
              <a:t>CAIN MIDDLE SCHOOL COUNSELORS</a:t>
            </a:r>
          </a:p>
          <a:p>
            <a:pPr algn="ctr">
              <a:lnSpc>
                <a:spcPts val="8966"/>
              </a:lnSpc>
              <a:spcBef>
                <a:spcPct val="0"/>
              </a:spcBef>
            </a:pPr>
            <a:endParaRPr lang="en-US" sz="4000" dirty="0">
              <a:latin typeface="Abril Fatface"/>
            </a:endParaRPr>
          </a:p>
          <a:p>
            <a:pPr algn="ctr">
              <a:lnSpc>
                <a:spcPts val="8966"/>
              </a:lnSpc>
              <a:spcBef>
                <a:spcPct val="0"/>
              </a:spcBef>
            </a:pPr>
            <a:r>
              <a:rPr lang="en-US" sz="4000" dirty="0">
                <a:latin typeface="Abril Fatface"/>
              </a:rPr>
              <a:t>Students with Last Names A-K</a:t>
            </a:r>
          </a:p>
          <a:p>
            <a:pPr algn="ctr">
              <a:lnSpc>
                <a:spcPts val="8966"/>
              </a:lnSpc>
              <a:spcBef>
                <a:spcPct val="0"/>
              </a:spcBef>
            </a:pPr>
            <a:r>
              <a:rPr lang="en-US" sz="4000" dirty="0">
                <a:latin typeface="Abril Fatface"/>
              </a:rPr>
              <a:t>Carrie.Batson@rockwallisd.org</a:t>
            </a:r>
          </a:p>
          <a:p>
            <a:pPr algn="ctr">
              <a:lnSpc>
                <a:spcPts val="8966"/>
              </a:lnSpc>
              <a:spcBef>
                <a:spcPct val="0"/>
              </a:spcBef>
            </a:pPr>
            <a:endParaRPr lang="en-US" sz="4000" dirty="0">
              <a:latin typeface="Abril Fatface"/>
            </a:endParaRPr>
          </a:p>
          <a:p>
            <a:pPr algn="ctr">
              <a:lnSpc>
                <a:spcPts val="8966"/>
              </a:lnSpc>
              <a:spcBef>
                <a:spcPct val="0"/>
              </a:spcBef>
            </a:pPr>
            <a:r>
              <a:rPr lang="en-US" sz="4000" dirty="0">
                <a:latin typeface="Abril Fatface"/>
              </a:rPr>
              <a:t>Students with Last Names L-Z</a:t>
            </a:r>
          </a:p>
          <a:p>
            <a:pPr algn="ctr">
              <a:lnSpc>
                <a:spcPts val="8966"/>
              </a:lnSpc>
              <a:spcBef>
                <a:spcPct val="0"/>
              </a:spcBef>
            </a:pPr>
            <a:r>
              <a:rPr lang="en-US" sz="4000" dirty="0">
                <a:latin typeface="Abril Fatface"/>
              </a:rPr>
              <a:t>Maria.Carroll@rockwallisd.org</a:t>
            </a:r>
          </a:p>
          <a:p>
            <a:pPr algn="ctr">
              <a:lnSpc>
                <a:spcPts val="8966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8966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8966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Abril Fatfac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5C3F9-2AC5-4C52-B16F-79DF48A3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221"/>
            <a:ext cx="8229600" cy="10214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075D89-9F9D-4B39-89C4-9C669A7769F3}"/>
              </a:ext>
            </a:extLst>
          </p:cNvPr>
          <p:cNvSpPr txBox="1"/>
          <p:nvPr/>
        </p:nvSpPr>
        <p:spPr>
          <a:xfrm>
            <a:off x="762000" y="800100"/>
            <a:ext cx="35052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bril Fatface" panose="020B0604020202020204" charset="0"/>
              </a:rPr>
              <a:t>Each student went home with a purple folder yesterday.</a:t>
            </a:r>
          </a:p>
          <a:p>
            <a:endParaRPr lang="en-US" sz="3600" dirty="0">
              <a:solidFill>
                <a:schemeClr val="bg1"/>
              </a:solidFill>
              <a:latin typeface="Abril Fatface" panose="020B060402020202020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bril Fatface" panose="020B0604020202020204" charset="0"/>
              </a:rPr>
              <a:t>Inside you will find this Course Selection Sheet along with a flyer that represents all of the elective choices.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F04BA-5EF3-4C35-A748-7F9B9883D210}"/>
              </a:ext>
            </a:extLst>
          </p:cNvPr>
          <p:cNvSpPr txBox="1"/>
          <p:nvPr/>
        </p:nvSpPr>
        <p:spPr>
          <a:xfrm>
            <a:off x="13868400" y="792480"/>
            <a:ext cx="350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bril Fatface" panose="020B0604020202020204" charset="0"/>
              </a:rPr>
              <a:t>This Course Selection Sheet is due to their Homeroom Teacher on February16.</a:t>
            </a:r>
          </a:p>
          <a:p>
            <a:endParaRPr lang="en-US" sz="3600" dirty="0">
              <a:solidFill>
                <a:schemeClr val="bg1"/>
              </a:solidFill>
              <a:latin typeface="Abril Fatface" panose="020B060402020202020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bril Fatface" panose="020B0604020202020204" charset="0"/>
              </a:rPr>
              <a:t>All applications are due on February 16.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7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2100</Words>
  <Application>Microsoft Office PowerPoint</Application>
  <PresentationFormat>Custom</PresentationFormat>
  <Paragraphs>327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Glacial Indifference Bold</vt:lpstr>
      <vt:lpstr>Glacial Indifference</vt:lpstr>
      <vt:lpstr>Arial</vt:lpstr>
      <vt:lpstr>Calibri</vt:lpstr>
      <vt:lpstr>Marker Felt</vt:lpstr>
      <vt:lpstr>Abril Fatface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Purple Business Solution Pitch Deck Presentation</dc:title>
  <dc:creator>Carrie Batson</dc:creator>
  <cp:lastModifiedBy>Carrie Batson</cp:lastModifiedBy>
  <cp:revision>23</cp:revision>
  <dcterms:created xsi:type="dcterms:W3CDTF">2006-08-16T00:00:00Z</dcterms:created>
  <dcterms:modified xsi:type="dcterms:W3CDTF">2024-02-07T14:57:40Z</dcterms:modified>
  <dc:identifier>DAF5CxSXYrc</dc:identifier>
</cp:coreProperties>
</file>